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5"/>
  </p:notesMasterIdLst>
  <p:sldIdLst>
    <p:sldId id="256" r:id="rId2"/>
    <p:sldId id="257" r:id="rId3"/>
    <p:sldId id="258" r:id="rId4"/>
    <p:sldId id="259" r:id="rId5"/>
    <p:sldId id="260" r:id="rId6"/>
    <p:sldId id="261" r:id="rId7"/>
    <p:sldId id="262" r:id="rId8"/>
    <p:sldId id="265" r:id="rId9"/>
    <p:sldId id="266" r:id="rId10"/>
    <p:sldId id="267" r:id="rId11"/>
    <p:sldId id="269"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5400"/>
            </a:pPr>
            <a:r>
              <a:rPr lang="en-US" sz="5400" dirty="0" smtClean="0"/>
              <a:t>GENDER</a:t>
            </a:r>
            <a:endParaRPr lang="en-US" sz="5400" dirty="0"/>
          </a:p>
        </c:rich>
      </c:tx>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8.6309438592903215E-2"/>
          <c:y val="0.12421680565538372"/>
          <c:w val="0.82738112281419363"/>
          <c:h val="0.77573779969735768"/>
        </c:manualLayout>
      </c:layout>
      <c:pie3DChart>
        <c:varyColors val="1"/>
        <c:ser>
          <c:idx val="0"/>
          <c:order val="0"/>
          <c:tx>
            <c:strRef>
              <c:f>Sheet1!$B$1</c:f>
              <c:strCache>
                <c:ptCount val="1"/>
                <c:pt idx="0">
                  <c:v>Sales</c:v>
                </c:pt>
              </c:strCache>
            </c:strRef>
          </c:tx>
          <c:dLbls>
            <c:dLbl>
              <c:idx val="0"/>
              <c:layout>
                <c:manualLayout>
                  <c:x val="-0.23906074240719943"/>
                  <c:y val="-1.2382299812082919E-2"/>
                </c:manualLayout>
              </c:layout>
              <c:tx>
                <c:rich>
                  <a:bodyPr/>
                  <a:lstStyle/>
                  <a:p>
                    <a:r>
                      <a:rPr lang="en-US" dirty="0" smtClean="0"/>
                      <a:t>MALE</a:t>
                    </a:r>
                  </a:p>
                  <a:p>
                    <a:r>
                      <a:rPr lang="en-US" dirty="0" smtClean="0"/>
                      <a:t>50%</a:t>
                    </a:r>
                    <a:endParaRPr lang="en-US" dirty="0"/>
                  </a:p>
                </c:rich>
              </c:tx>
              <c:showLegendKey val="0"/>
              <c:showVal val="1"/>
              <c:showCatName val="0"/>
              <c:showSerName val="0"/>
              <c:showPercent val="0"/>
              <c:showBubbleSize val="0"/>
            </c:dLbl>
            <c:dLbl>
              <c:idx val="1"/>
              <c:layout>
                <c:manualLayout>
                  <c:x val="0.23246207860381088"/>
                  <c:y val="-3.7031576188602646E-3"/>
                </c:manualLayout>
              </c:layout>
              <c:tx>
                <c:rich>
                  <a:bodyPr/>
                  <a:lstStyle/>
                  <a:p>
                    <a:r>
                      <a:rPr lang="en-US" dirty="0" smtClean="0"/>
                      <a:t>FEMALE</a:t>
                    </a:r>
                    <a:r>
                      <a:rPr lang="en-US" dirty="0"/>
                      <a:t>
50%</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Sheet1!$A$2:$A$3</c:f>
              <c:strCache>
                <c:ptCount val="2"/>
                <c:pt idx="0">
                  <c:v>1st Qtr</c:v>
                </c:pt>
                <c:pt idx="1">
                  <c:v>2nd Qtr</c:v>
                </c:pt>
              </c:strCache>
            </c:strRef>
          </c:cat>
          <c:val>
            <c:numRef>
              <c:f>Sheet1!$B$2:$B$3</c:f>
              <c:numCache>
                <c:formatCode>General</c:formatCode>
                <c:ptCount val="2"/>
                <c:pt idx="0">
                  <c:v>7</c:v>
                </c:pt>
                <c:pt idx="1">
                  <c:v>7</c:v>
                </c:pt>
              </c:numCache>
            </c:numRef>
          </c:val>
        </c:ser>
        <c:dLbls>
          <c:showLegendKey val="0"/>
          <c:showVal val="0"/>
          <c:showCatName val="1"/>
          <c:showSerName val="0"/>
          <c:showPercent val="1"/>
          <c:showBubbleSize val="0"/>
          <c:showLeaderLines val="1"/>
        </c:dLbls>
      </c:pie3DChart>
    </c:plotArea>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4000" dirty="0" smtClean="0"/>
              <a:t>Age</a:t>
            </a:r>
            <a:endParaRPr lang="en-US" sz="4000" dirty="0"/>
          </a:p>
        </c:rich>
      </c:tx>
      <c:layout/>
      <c:overlay val="0"/>
    </c:title>
    <c:autoTitleDeleted val="0"/>
    <c:view3D>
      <c:rotX val="15"/>
      <c:rotY val="2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dLbls>
            <c:dLbl>
              <c:idx val="0"/>
              <c:layout>
                <c:manualLayout>
                  <c:x val="0.19054453420595152"/>
                  <c:y val="8.7291326854615658E-2"/>
                </c:manualLayout>
              </c:layout>
              <c:tx>
                <c:rich>
                  <a:bodyPr/>
                  <a:lstStyle/>
                  <a:p>
                    <a:endParaRPr lang="en-US" dirty="0" smtClean="0"/>
                  </a:p>
                  <a:p>
                    <a:r>
                      <a:rPr lang="en-US" dirty="0" smtClean="0"/>
                      <a:t>Ages</a:t>
                    </a:r>
                  </a:p>
                  <a:p>
                    <a:r>
                      <a:rPr lang="en-US" dirty="0" smtClean="0"/>
                      <a:t> 13-18</a:t>
                    </a:r>
                  </a:p>
                  <a:p>
                    <a:r>
                      <a:rPr lang="en-US" dirty="0" smtClean="0"/>
                      <a:t>85%</a:t>
                    </a:r>
                    <a:endParaRPr lang="en-US" dirty="0"/>
                  </a:p>
                </c:rich>
              </c:tx>
              <c:showLegendKey val="0"/>
              <c:showVal val="0"/>
              <c:showCatName val="1"/>
              <c:showSerName val="0"/>
              <c:showPercent val="1"/>
              <c:showBubbleSize val="0"/>
            </c:dLbl>
            <c:dLbl>
              <c:idx val="1"/>
              <c:layout>
                <c:manualLayout>
                  <c:x val="-0.14722483553192262"/>
                  <c:y val="-9.7978631200183519E-2"/>
                </c:manualLayout>
              </c:layout>
              <c:tx>
                <c:rich>
                  <a:bodyPr/>
                  <a:lstStyle/>
                  <a:p>
                    <a:pPr algn="just">
                      <a:defRPr/>
                    </a:pPr>
                    <a:r>
                      <a:rPr lang="en-US" dirty="0" smtClean="0"/>
                      <a:t> Ages</a:t>
                    </a:r>
                    <a:r>
                      <a:rPr lang="en-US" baseline="0" dirty="0" smtClean="0"/>
                      <a:t> </a:t>
                    </a:r>
                  </a:p>
                  <a:p>
                    <a:pPr algn="just">
                      <a:defRPr/>
                    </a:pPr>
                    <a:r>
                      <a:rPr lang="en-US" dirty="0" smtClean="0"/>
                      <a:t>19-25  </a:t>
                    </a:r>
                  </a:p>
                  <a:p>
                    <a:pPr algn="just">
                      <a:defRPr/>
                    </a:pPr>
                    <a:r>
                      <a:rPr lang="en-US" dirty="0" smtClean="0"/>
                      <a:t>7%</a:t>
                    </a:r>
                    <a:endParaRPr lang="en-US" dirty="0"/>
                  </a:p>
                </c:rich>
              </c:tx>
              <c:spPr/>
              <c:showLegendKey val="0"/>
              <c:showVal val="0"/>
              <c:showCatName val="1"/>
              <c:showSerName val="0"/>
              <c:showPercent val="1"/>
              <c:showBubbleSize val="0"/>
            </c:dLbl>
            <c:dLbl>
              <c:idx val="2"/>
              <c:layout>
                <c:manualLayout>
                  <c:x val="0.26323925418413524"/>
                  <c:y val="-5.4002374462956734E-2"/>
                </c:manualLayout>
              </c:layout>
              <c:tx>
                <c:rich>
                  <a:bodyPr/>
                  <a:lstStyle/>
                  <a:p>
                    <a:endParaRPr lang="en-US" dirty="0" smtClean="0"/>
                  </a:p>
                  <a:p>
                    <a:r>
                      <a:rPr lang="en-US" dirty="0" smtClean="0"/>
                      <a:t>Ages</a:t>
                    </a:r>
                  </a:p>
                  <a:p>
                    <a:r>
                      <a:rPr lang="en-US" dirty="0" smtClean="0"/>
                      <a:t> </a:t>
                    </a:r>
                    <a:r>
                      <a:rPr lang="en-US" dirty="0"/>
                      <a:t>26-31
7%</a:t>
                    </a:r>
                  </a:p>
                </c:rich>
              </c:tx>
              <c:showLegendKey val="0"/>
              <c:showVal val="0"/>
              <c:showCatName val="1"/>
              <c:showSerName val="0"/>
              <c:showPercent val="1"/>
              <c:showBubbleSize val="0"/>
            </c:dLbl>
            <c:showLegendKey val="0"/>
            <c:showVal val="0"/>
            <c:showCatName val="1"/>
            <c:showSerName val="0"/>
            <c:showPercent val="1"/>
            <c:showBubbleSize val="0"/>
            <c:showLeaderLines val="0"/>
          </c:dLbls>
          <c:cat>
            <c:strRef>
              <c:f>Sheet1!$A$2:$A$5</c:f>
              <c:strCache>
                <c:ptCount val="3"/>
                <c:pt idx="0">
                  <c:v>Ages 3-18</c:v>
                </c:pt>
                <c:pt idx="1">
                  <c:v>Ages 19-25</c:v>
                </c:pt>
                <c:pt idx="2">
                  <c:v>Ages 26-31</c:v>
                </c:pt>
              </c:strCache>
            </c:strRef>
          </c:cat>
          <c:val>
            <c:numRef>
              <c:f>Sheet1!$B$2:$B$5</c:f>
              <c:numCache>
                <c:formatCode>General</c:formatCode>
                <c:ptCount val="3"/>
                <c:pt idx="0">
                  <c:v>12</c:v>
                </c:pt>
                <c:pt idx="1">
                  <c:v>1</c:v>
                </c:pt>
                <c:pt idx="2">
                  <c:v>1</c:v>
                </c:pt>
              </c:numCache>
            </c:numRef>
          </c:val>
        </c:ser>
        <c:ser>
          <c:idx val="1"/>
          <c:order val="1"/>
          <c:tx>
            <c:strRef>
              <c:f>Sheet1!$C$1</c:f>
              <c:strCache>
                <c:ptCount val="1"/>
                <c:pt idx="0">
                  <c:v>Series 2</c:v>
                </c:pt>
              </c:strCache>
            </c:strRef>
          </c:tx>
          <c:cat>
            <c:strRef>
              <c:f>Sheet1!$A$2:$A$5</c:f>
              <c:strCache>
                <c:ptCount val="3"/>
                <c:pt idx="0">
                  <c:v>Ages 3-18</c:v>
                </c:pt>
                <c:pt idx="1">
                  <c:v>Ages 19-25</c:v>
                </c:pt>
                <c:pt idx="2">
                  <c:v>Ages 26-31</c:v>
                </c:pt>
              </c:strCache>
            </c:strRef>
          </c:cat>
          <c:val>
            <c:numRef>
              <c:f>Sheet1!$C$2:$C$5</c:f>
              <c:numCache>
                <c:formatCode>General</c:formatCode>
                <c:ptCount val="3"/>
              </c:numCache>
            </c:numRef>
          </c:val>
        </c:ser>
        <c:ser>
          <c:idx val="2"/>
          <c:order val="2"/>
          <c:tx>
            <c:strRef>
              <c:f>Sheet1!$D$1</c:f>
              <c:strCache>
                <c:ptCount val="1"/>
                <c:pt idx="0">
                  <c:v>Series 3</c:v>
                </c:pt>
              </c:strCache>
            </c:strRef>
          </c:tx>
          <c:cat>
            <c:strRef>
              <c:f>Sheet1!$A$2:$A$5</c:f>
              <c:strCache>
                <c:ptCount val="3"/>
                <c:pt idx="0">
                  <c:v>Ages 3-18</c:v>
                </c:pt>
                <c:pt idx="1">
                  <c:v>Ages 19-25</c:v>
                </c:pt>
                <c:pt idx="2">
                  <c:v>Ages 26-31</c:v>
                </c:pt>
              </c:strCache>
            </c:strRef>
          </c:cat>
          <c:val>
            <c:numRef>
              <c:f>Sheet1!$D$2:$D$5</c:f>
              <c:numCache>
                <c:formatCode>General</c:formatCode>
                <c:ptCount val="3"/>
              </c:numCache>
            </c:numRef>
          </c:val>
        </c:ser>
        <c:dLbls>
          <c:showLegendKey val="0"/>
          <c:showVal val="0"/>
          <c:showCatName val="1"/>
          <c:showSerName val="0"/>
          <c:showPercent val="1"/>
          <c:showBubbleSize val="0"/>
          <c:showLeaderLines val="0"/>
        </c:dLbls>
      </c:pie3DChart>
    </c:plotArea>
    <c:plotVisOnly val="1"/>
    <c:dispBlanksAs val="zero"/>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4400" dirty="0" smtClean="0"/>
              <a:t>Current Position</a:t>
            </a:r>
            <a:endParaRPr lang="en-US" sz="4400" dirty="0"/>
          </a:p>
        </c:rich>
      </c:tx>
      <c:layout/>
      <c:overlay val="0"/>
    </c:title>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8.4415584415584416E-2"/>
          <c:y val="0.23631783633768921"/>
          <c:w val="0.55901983842928848"/>
          <c:h val="0.76368216366231101"/>
        </c:manualLayout>
      </c:layout>
      <c:pie3DChart>
        <c:varyColors val="1"/>
        <c:ser>
          <c:idx val="0"/>
          <c:order val="0"/>
          <c:tx>
            <c:strRef>
              <c:f>Sheet1!$B$1</c:f>
              <c:strCache>
                <c:ptCount val="1"/>
                <c:pt idx="0">
                  <c:v>Current Position</c:v>
                </c:pt>
              </c:strCache>
            </c:strRef>
          </c:tx>
          <c:dPt>
            <c:idx val="0"/>
            <c:bubble3D val="0"/>
            <c:explosion val="21"/>
          </c:dPt>
          <c:dLbls>
            <c:dLbl>
              <c:idx val="0"/>
              <c:layout>
                <c:manualLayout>
                  <c:x val="-2.7183164604424499E-2"/>
                  <c:y val="-7.2196111710127714E-2"/>
                </c:manualLayout>
              </c:layout>
              <c:tx>
                <c:rich>
                  <a:bodyPr/>
                  <a:lstStyle/>
                  <a:p>
                    <a:r>
                      <a:rPr lang="en-US" dirty="0" smtClean="0"/>
                      <a:t>14%</a:t>
                    </a:r>
                    <a:endParaRPr lang="en-US" dirty="0"/>
                  </a:p>
                </c:rich>
              </c:tx>
              <c:showLegendKey val="0"/>
              <c:showVal val="1"/>
              <c:showCatName val="0"/>
              <c:showSerName val="0"/>
              <c:showPercent val="0"/>
              <c:showBubbleSize val="0"/>
            </c:dLbl>
            <c:dLbl>
              <c:idx val="2"/>
              <c:layout>
                <c:manualLayout>
                  <c:x val="-5.0503630228039817E-2"/>
                  <c:y val="6.0466626904350035E-2"/>
                </c:manualLayout>
              </c:layout>
              <c:tx>
                <c:rich>
                  <a:bodyPr/>
                  <a:lstStyle/>
                  <a:p>
                    <a:r>
                      <a:rPr lang="en-US" dirty="0" smtClean="0"/>
                      <a:t>85%</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Employed</c:v>
                </c:pt>
                <c:pt idx="1">
                  <c:v>Non-Employed</c:v>
                </c:pt>
                <c:pt idx="2">
                  <c:v>Student</c:v>
                </c:pt>
              </c:strCache>
            </c:strRef>
          </c:cat>
          <c:val>
            <c:numRef>
              <c:f>Sheet1!$B$2:$B$4</c:f>
              <c:numCache>
                <c:formatCode>General</c:formatCode>
                <c:ptCount val="3"/>
                <c:pt idx="0" formatCode="0%">
                  <c:v>2</c:v>
                </c:pt>
                <c:pt idx="2" formatCode="0%">
                  <c:v>12</c:v>
                </c:pt>
              </c:numCache>
            </c:numRef>
          </c:val>
        </c:ser>
        <c:ser>
          <c:idx val="1"/>
          <c:order val="1"/>
          <c:tx>
            <c:strRef>
              <c:f>Sheet1!$C$1</c:f>
              <c:strCache>
                <c:ptCount val="1"/>
                <c:pt idx="0">
                  <c:v>Column1</c:v>
                </c:pt>
              </c:strCache>
            </c:strRef>
          </c:tx>
          <c:explosion val="25"/>
          <c:cat>
            <c:strRef>
              <c:f>Sheet1!$A$2:$A$4</c:f>
              <c:strCache>
                <c:ptCount val="3"/>
                <c:pt idx="0">
                  <c:v>Employed</c:v>
                </c:pt>
                <c:pt idx="1">
                  <c:v>Non-Employed</c:v>
                </c:pt>
                <c:pt idx="2">
                  <c:v>Student</c:v>
                </c:pt>
              </c:strCache>
            </c:strRef>
          </c:cat>
          <c:val>
            <c:numRef>
              <c:f>Sheet1!$C$2:$C$4</c:f>
              <c:numCache>
                <c:formatCode>0%</c:formatCode>
                <c:ptCount val="3"/>
                <c:pt idx="1">
                  <c:v>0</c:v>
                </c:pt>
              </c:numCache>
            </c:numRef>
          </c:val>
        </c:ser>
        <c:dLbls>
          <c:showLegendKey val="0"/>
          <c:showVal val="0"/>
          <c:showCatName val="0"/>
          <c:showSerName val="0"/>
          <c:showPercent val="0"/>
          <c:showBubbleSize val="0"/>
          <c:showLeaderLines val="0"/>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5400" dirty="0"/>
              <a:t>Work at Home</a:t>
            </a:r>
          </a:p>
        </c:rich>
      </c:tx>
      <c:layout>
        <c:manualLayout>
          <c:xMode val="edge"/>
          <c:yMode val="edge"/>
          <c:x val="0.20773204485802943"/>
          <c:y val="1.5503875968992286E-2"/>
        </c:manualLayout>
      </c:layout>
      <c:overlay val="0"/>
    </c:title>
    <c:autoTitleDeleted val="0"/>
    <c:plotArea>
      <c:layout/>
      <c:pieChart>
        <c:varyColors val="1"/>
        <c:ser>
          <c:idx val="0"/>
          <c:order val="0"/>
          <c:tx>
            <c:strRef>
              <c:f>Sheet1!$B$1</c:f>
              <c:strCache>
                <c:ptCount val="1"/>
                <c:pt idx="0">
                  <c:v>Sales</c:v>
                </c:pt>
              </c:strCache>
            </c:strRef>
          </c:tx>
          <c:explosion val="23"/>
          <c:dPt>
            <c:idx val="1"/>
            <c:bubble3D val="0"/>
            <c:explosion val="6"/>
          </c:dPt>
          <c:dLbls>
            <c:dLbl>
              <c:idx val="0"/>
              <c:layout>
                <c:manualLayout>
                  <c:x val="4.7405452159389169E-2"/>
                  <c:y val="-0.12581181712751022"/>
                </c:manualLayout>
              </c:layout>
              <c:tx>
                <c:rich>
                  <a:bodyPr/>
                  <a:lstStyle/>
                  <a:p>
                    <a:r>
                      <a:rPr lang="en-US" sz="2400" dirty="0" smtClean="0"/>
                      <a:t>35%</a:t>
                    </a:r>
                    <a:endParaRPr lang="en-US" sz="2400" dirty="0"/>
                  </a:p>
                </c:rich>
              </c:tx>
              <c:showLegendKey val="0"/>
              <c:showVal val="1"/>
              <c:showCatName val="0"/>
              <c:showSerName val="0"/>
              <c:showPercent val="0"/>
              <c:showBubbleSize val="0"/>
            </c:dLbl>
            <c:dLbl>
              <c:idx val="1"/>
              <c:layout>
                <c:manualLayout>
                  <c:x val="-3.0089179193509955E-2"/>
                  <c:y val="0.15334889824818421"/>
                </c:manualLayout>
              </c:layout>
              <c:tx>
                <c:rich>
                  <a:bodyPr/>
                  <a:lstStyle/>
                  <a:p>
                    <a:r>
                      <a:rPr lang="en-US" sz="2400" dirty="0" smtClean="0"/>
                      <a:t>64%</a:t>
                    </a:r>
                    <a:endParaRPr lang="en-US" sz="2400" dirty="0"/>
                  </a:p>
                </c:rich>
              </c:tx>
              <c:showLegendKey val="0"/>
              <c:showVal val="1"/>
              <c:showCatName val="0"/>
              <c:showSerName val="0"/>
              <c:showPercent val="0"/>
              <c:showBubbleSize val="0"/>
            </c:dLbl>
            <c:showLegendKey val="0"/>
            <c:showVal val="1"/>
            <c:showCatName val="0"/>
            <c:showSerName val="0"/>
            <c:showPercent val="0"/>
            <c:showBubbleSize val="0"/>
            <c:showLeaderLines val="1"/>
          </c:dLbls>
          <c:cat>
            <c:strRef>
              <c:f>Sheet1!$A$2:$A$3</c:f>
              <c:strCache>
                <c:ptCount val="2"/>
                <c:pt idx="0">
                  <c:v>Yes</c:v>
                </c:pt>
                <c:pt idx="1">
                  <c:v>No</c:v>
                </c:pt>
              </c:strCache>
            </c:strRef>
          </c:cat>
          <c:val>
            <c:numRef>
              <c:f>Sheet1!$B$2:$B$3</c:f>
              <c:numCache>
                <c:formatCode>General</c:formatCode>
                <c:ptCount val="2"/>
                <c:pt idx="0">
                  <c:v>5</c:v>
                </c:pt>
                <c:pt idx="1">
                  <c:v>9</c:v>
                </c:pt>
              </c:numCache>
            </c:numRef>
          </c:val>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2400"/>
            </a:pPr>
            <a:endParaRPr lang="en-US"/>
          </a:p>
        </c:txPr>
      </c:legendEntry>
      <c:legendEntry>
        <c:idx val="1"/>
        <c:txPr>
          <a:bodyPr/>
          <a:lstStyle/>
          <a:p>
            <a:pPr>
              <a:defRPr sz="2400"/>
            </a:pPr>
            <a:endParaRPr lang="en-US"/>
          </a:p>
        </c:txPr>
      </c:legendEntry>
      <c:layout/>
      <c:overlay val="0"/>
    </c:legend>
    <c:plotVisOnly val="1"/>
    <c:dispBlanksAs val="zero"/>
    <c:showDLblsOverMax val="0"/>
  </c:chart>
  <c:spPr>
    <a:gradFill rotWithShape="1">
      <a:gsLst>
        <a:gs pos="0">
          <a:schemeClr val="accent3"/>
        </a:gs>
        <a:gs pos="90000">
          <a:schemeClr val="accent3">
            <a:shade val="100000"/>
          </a:schemeClr>
        </a:gs>
        <a:gs pos="100000">
          <a:schemeClr val="accent3">
            <a:shade val="85000"/>
          </a:schemeClr>
        </a:gs>
      </a:gsLst>
      <a:path path="circle">
        <a:fillToRect l="100000" t="100000" r="100000" b="100000"/>
      </a:path>
    </a:gradFill>
    <a:ln w="10000" cap="flat" cmpd="sng" algn="ctr">
      <a:solidFill>
        <a:schemeClr val="accent3"/>
      </a:solidFill>
      <a:prstDash val="solid"/>
    </a:ln>
    <a:effectLst>
      <a:outerShdw blurRad="31750" dist="25400" dir="5400000" rotWithShape="0">
        <a:srgbClr val="000000">
          <a:alpha val="50000"/>
        </a:srgbClr>
      </a:outerShdw>
    </a:effectLst>
  </c:spPr>
  <c:txPr>
    <a:bodyPr/>
    <a:lstStyle/>
    <a:p>
      <a:pPr>
        <a:defRPr>
          <a:solidFill>
            <a:schemeClr val="lt1"/>
          </a:solidFill>
          <a:latin typeface="+mn-lt"/>
          <a:ea typeface="+mn-ea"/>
          <a:cs typeface="+mn-c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sz="4400" dirty="0"/>
              <a:t>Computer/Internet</a:t>
            </a:r>
          </a:p>
        </c:rich>
      </c:tx>
      <c:layout>
        <c:manualLayout>
          <c:xMode val="edge"/>
          <c:yMode val="edge"/>
          <c:x val="0.13355106179909329"/>
          <c:y val="3.6821705426356682E-2"/>
        </c:manualLayout>
      </c:layout>
      <c:overlay val="0"/>
    </c:title>
    <c:autoTitleDeleted val="0"/>
    <c:plotArea>
      <c:layout>
        <c:manualLayout>
          <c:layoutTarget val="inner"/>
          <c:xMode val="edge"/>
          <c:yMode val="edge"/>
          <c:x val="0"/>
          <c:y val="7.0159616675822501E-3"/>
          <c:w val="0.96355971128608964"/>
          <c:h val="1"/>
        </c:manualLayout>
      </c:layout>
      <c:pieChart>
        <c:varyColors val="1"/>
        <c:ser>
          <c:idx val="0"/>
          <c:order val="0"/>
          <c:tx>
            <c:strRef>
              <c:f>Sheet1!$B$1</c:f>
              <c:strCache>
                <c:ptCount val="1"/>
                <c:pt idx="0">
                  <c:v>Sales</c:v>
                </c:pt>
              </c:strCache>
            </c:strRef>
          </c:tx>
          <c:explosion val="25"/>
          <c:dPt>
            <c:idx val="0"/>
            <c:bubble3D val="0"/>
            <c:explosion val="13"/>
          </c:dPt>
          <c:dLbls>
            <c:dLbl>
              <c:idx val="0"/>
              <c:layout>
                <c:manualLayout>
                  <c:x val="-9.5666308756860413E-4"/>
                  <c:y val="-0.42314914850759888"/>
                </c:manualLayout>
              </c:layout>
              <c:tx>
                <c:rich>
                  <a:bodyPr/>
                  <a:lstStyle/>
                  <a:p>
                    <a:r>
                      <a:rPr lang="en-US" dirty="0" smtClean="0"/>
                      <a:t>100%</a:t>
                    </a:r>
                    <a:endParaRPr lang="en-US" dirty="0"/>
                  </a:p>
                </c:rich>
              </c:tx>
              <c:showLegendKey val="0"/>
              <c:showVal val="1"/>
              <c:showCatName val="0"/>
              <c:showSerName val="0"/>
              <c:showPercent val="0"/>
              <c:showBubbleSize val="0"/>
            </c:dLbl>
            <c:dLbl>
              <c:idx val="1"/>
              <c:delete val="1"/>
            </c:dLbl>
            <c:showLegendKey val="0"/>
            <c:showVal val="1"/>
            <c:showCatName val="0"/>
            <c:showSerName val="0"/>
            <c:showPercent val="0"/>
            <c:showBubbleSize val="0"/>
            <c:showLeaderLines val="1"/>
          </c:dLbls>
          <c:cat>
            <c:strRef>
              <c:f>Sheet1!$A$2:$A$3</c:f>
              <c:strCache>
                <c:ptCount val="2"/>
                <c:pt idx="0">
                  <c:v>Yes</c:v>
                </c:pt>
                <c:pt idx="1">
                  <c:v>No</c:v>
                </c:pt>
              </c:strCache>
            </c:strRef>
          </c:cat>
          <c:val>
            <c:numRef>
              <c:f>Sheet1!$B$2:$B$3</c:f>
              <c:numCache>
                <c:formatCode>General</c:formatCode>
                <c:ptCount val="2"/>
                <c:pt idx="0">
                  <c:v>14</c:v>
                </c:pt>
                <c:pt idx="1">
                  <c:v>0</c:v>
                </c:pt>
              </c:numCache>
            </c:numRef>
          </c:val>
        </c:ser>
        <c:dLbls>
          <c:showLegendKey val="0"/>
          <c:showVal val="0"/>
          <c:showCatName val="0"/>
          <c:showSerName val="0"/>
          <c:showPercent val="0"/>
          <c:showBubbleSize val="0"/>
          <c:showLeaderLines val="1"/>
        </c:dLbls>
        <c:firstSliceAng val="0"/>
      </c:pieChart>
      <c:spPr>
        <a:solidFill>
          <a:schemeClr val="accent3"/>
        </a:solidFill>
        <a:ln w="47625" cap="flat" cmpd="dbl" algn="ctr">
          <a:solidFill>
            <a:schemeClr val="lt1"/>
          </a:solidFill>
          <a:prstDash val="solid"/>
        </a:ln>
        <a:effectLst/>
      </c:spPr>
    </c:plotArea>
    <c:legend>
      <c:legendPos val="r"/>
      <c:layout>
        <c:manualLayout>
          <c:xMode val="edge"/>
          <c:yMode val="edge"/>
          <c:x val="0.831894834168458"/>
          <c:y val="0.18322498931819595"/>
          <c:w val="9.8029408255786515E-2"/>
          <c:h val="0.10155374473539652"/>
        </c:manualLayout>
      </c:layout>
      <c:overlay val="0"/>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4000" dirty="0" smtClean="0"/>
              <a:t>Coffee Drinking</a:t>
            </a:r>
            <a:endParaRPr lang="en-US" sz="4000"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tx>
                <c:rich>
                  <a:bodyPr/>
                  <a:lstStyle/>
                  <a:p>
                    <a:r>
                      <a:rPr lang="en-US" smtClean="0"/>
                      <a:t>36%</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1"/>
          </c:dLbls>
          <c:cat>
            <c:strRef>
              <c:f>Sheet1!$A$2:$A$6</c:f>
              <c:strCache>
                <c:ptCount val="5"/>
                <c:pt idx="0">
                  <c:v>Never</c:v>
                </c:pt>
                <c:pt idx="1">
                  <c:v>Daily</c:v>
                </c:pt>
                <c:pt idx="2">
                  <c:v>Weekly</c:v>
                </c:pt>
                <c:pt idx="3">
                  <c:v>Monthly</c:v>
                </c:pt>
                <c:pt idx="4">
                  <c:v>Annually</c:v>
                </c:pt>
              </c:strCache>
            </c:strRef>
          </c:cat>
          <c:val>
            <c:numRef>
              <c:f>Sheet1!$B$2:$B$6</c:f>
              <c:numCache>
                <c:formatCode>0%</c:formatCode>
                <c:ptCount val="5"/>
                <c:pt idx="0">
                  <c:v>0.35000000000000031</c:v>
                </c:pt>
                <c:pt idx="1">
                  <c:v>0.14000000000000001</c:v>
                </c:pt>
                <c:pt idx="2">
                  <c:v>0.21000000000000021</c:v>
                </c:pt>
                <c:pt idx="3">
                  <c:v>0.21000000000000021</c:v>
                </c:pt>
                <c:pt idx="4">
                  <c:v>7.0000000000000021E-2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4000" dirty="0"/>
              <a:t>Energy Drinks</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Energy Drinks</c:v>
                </c:pt>
              </c:strCache>
            </c:strRef>
          </c:tx>
          <c:dLbls>
            <c:showLegendKey val="0"/>
            <c:showVal val="1"/>
            <c:showCatName val="0"/>
            <c:showSerName val="0"/>
            <c:showPercent val="0"/>
            <c:showBubbleSize val="0"/>
            <c:showLeaderLines val="1"/>
          </c:dLbls>
          <c:cat>
            <c:strRef>
              <c:f>Sheet1!$A$2:$A$3</c:f>
              <c:strCache>
                <c:ptCount val="2"/>
                <c:pt idx="0">
                  <c:v>Yes</c:v>
                </c:pt>
                <c:pt idx="1">
                  <c:v>No</c:v>
                </c:pt>
              </c:strCache>
            </c:strRef>
          </c:cat>
          <c:val>
            <c:numRef>
              <c:f>Sheet1!$B$2:$B$3</c:f>
              <c:numCache>
                <c:formatCode>0%</c:formatCode>
                <c:ptCount val="2"/>
                <c:pt idx="0">
                  <c:v>0.5</c:v>
                </c:pt>
                <c:pt idx="1">
                  <c:v>0.5</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200" dirty="0"/>
              <a:t>Money for Consuming </a:t>
            </a:r>
            <a:r>
              <a:rPr lang="en-US" sz="3200" dirty="0" smtClean="0"/>
              <a:t>Energy/Coffee</a:t>
            </a:r>
            <a:r>
              <a:rPr lang="en-US" sz="3200" baseline="0" dirty="0" smtClean="0"/>
              <a:t> </a:t>
            </a:r>
            <a:r>
              <a:rPr lang="en-US" sz="3200" dirty="0" smtClean="0"/>
              <a:t>Drinks</a:t>
            </a:r>
            <a:endParaRPr lang="en-US" sz="3200"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Money for Consuming Energy Drinks</c:v>
                </c:pt>
              </c:strCache>
            </c:strRef>
          </c:tx>
          <c:dLbls>
            <c:showLegendKey val="0"/>
            <c:showVal val="1"/>
            <c:showCatName val="0"/>
            <c:showSerName val="0"/>
            <c:showPercent val="0"/>
            <c:showBubbleSize val="0"/>
            <c:showLeaderLines val="1"/>
          </c:dLbls>
          <c:cat>
            <c:strRef>
              <c:f>Sheet1!$A$2:$A$3</c:f>
              <c:strCache>
                <c:ptCount val="2"/>
                <c:pt idx="0">
                  <c:v>Yes</c:v>
                </c:pt>
                <c:pt idx="1">
                  <c:v>No</c:v>
                </c:pt>
              </c:strCache>
            </c:strRef>
          </c:cat>
          <c:val>
            <c:numRef>
              <c:f>Sheet1!$B$2:$B$3</c:f>
              <c:numCache>
                <c:formatCode>0%</c:formatCode>
                <c:ptCount val="2"/>
                <c:pt idx="0">
                  <c:v>7.0000000000000021E-2</c:v>
                </c:pt>
                <c:pt idx="1">
                  <c:v>0.93</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200" dirty="0" smtClean="0"/>
              <a:t>Have</a:t>
            </a:r>
            <a:r>
              <a:rPr lang="en-US" sz="3200" baseline="0" dirty="0" smtClean="0"/>
              <a:t> you ever wanted </a:t>
            </a:r>
            <a:r>
              <a:rPr lang="en-US" sz="3200" dirty="0" smtClean="0"/>
              <a:t>to </a:t>
            </a:r>
            <a:r>
              <a:rPr lang="en-US" sz="3200" dirty="0"/>
              <a:t>be an Independent </a:t>
            </a:r>
            <a:r>
              <a:rPr lang="en-US" sz="3200" dirty="0" smtClean="0"/>
              <a:t>Distributor?</a:t>
            </a:r>
            <a:endParaRPr lang="en-US" sz="3200" dirty="0"/>
          </a:p>
        </c:rich>
      </c:tx>
      <c:layout>
        <c:manualLayout>
          <c:xMode val="edge"/>
          <c:yMode val="edge"/>
          <c:x val="0.16510954801318367"/>
          <c:y val="2.7777777777777863E-2"/>
        </c:manualLayout>
      </c:layout>
      <c:overlay val="0"/>
    </c:title>
    <c:autoTitleDeleted val="0"/>
    <c:plotArea>
      <c:layout>
        <c:manualLayout>
          <c:layoutTarget val="inner"/>
          <c:xMode val="edge"/>
          <c:yMode val="edge"/>
          <c:x val="0.12433152682109402"/>
          <c:y val="0.13578506709131091"/>
          <c:w val="0.72605836041365779"/>
          <c:h val="0.77446225110790157"/>
        </c:manualLayout>
      </c:layout>
      <c:pieChart>
        <c:varyColors val="1"/>
        <c:ser>
          <c:idx val="0"/>
          <c:order val="0"/>
          <c:tx>
            <c:strRef>
              <c:f>Sheet1!$B$1</c:f>
              <c:strCache>
                <c:ptCount val="1"/>
                <c:pt idx="0">
                  <c:v>Desire to be an Independent Distributor</c:v>
                </c:pt>
              </c:strCache>
            </c:strRef>
          </c:tx>
          <c:explosion val="8"/>
          <c:dLbls>
            <c:showLegendKey val="0"/>
            <c:showVal val="1"/>
            <c:showCatName val="0"/>
            <c:showSerName val="0"/>
            <c:showPercent val="0"/>
            <c:showBubbleSize val="0"/>
            <c:showLeaderLines val="1"/>
          </c:dLbls>
          <c:cat>
            <c:strRef>
              <c:f>Sheet1!$A$2:$A$3</c:f>
              <c:strCache>
                <c:ptCount val="2"/>
                <c:pt idx="0">
                  <c:v>Yes</c:v>
                </c:pt>
                <c:pt idx="1">
                  <c:v>No</c:v>
                </c:pt>
              </c:strCache>
            </c:strRef>
          </c:cat>
          <c:val>
            <c:numRef>
              <c:f>Sheet1!$B$2:$B$3</c:f>
              <c:numCache>
                <c:formatCode>0%</c:formatCode>
                <c:ptCount val="2"/>
                <c:pt idx="0">
                  <c:v>0.36000000000000032</c:v>
                </c:pt>
                <c:pt idx="1">
                  <c:v>0.64000000000000101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6632764183609223"/>
          <c:y val="0.49126794553691566"/>
          <c:w val="9.5091575473095727E-2"/>
          <c:h val="9.7040244969378811E-2"/>
        </c:manualLayout>
      </c:layout>
      <c:overlay val="0"/>
    </c:legend>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323F8-8F59-44F2-95E8-CF4CE69A1607}" type="datetimeFigureOut">
              <a:rPr lang="en-US" smtClean="0"/>
              <a:pPr/>
              <a:t>3/14/2013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144B5F-6007-469F-BFE5-BBF846C699FA}" type="slidenum">
              <a:rPr lang="en-US" smtClean="0"/>
              <a:pPr/>
              <a:t>‹#›</a:t>
            </a:fld>
            <a:endParaRPr lang="en-US"/>
          </a:p>
        </p:txBody>
      </p:sp>
    </p:spTree>
    <p:extLst>
      <p:ext uri="{BB962C8B-B14F-4D97-AF65-F5344CB8AC3E}">
        <p14:creationId xmlns:p14="http://schemas.microsoft.com/office/powerpoint/2010/main" val="2634677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ADB8674-B5CE-4CD4-AF5E-30A7080E2004}" type="datetimeFigureOut">
              <a:rPr lang="en-US" smtClean="0"/>
              <a:pPr/>
              <a:t>3/14/2013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52AFF2E-C778-44AC-8F60-845CA832B20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DB8674-B5CE-4CD4-AF5E-30A7080E2004}"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AFF2E-C778-44AC-8F60-845CA832B2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DB8674-B5CE-4CD4-AF5E-30A7080E2004}"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52AFF2E-C778-44AC-8F60-845CA832B2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DB8674-B5CE-4CD4-AF5E-30A7080E2004}"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2AFF2E-C778-44AC-8F60-845CA832B20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ADB8674-B5CE-4CD4-AF5E-30A7080E2004}" type="datetimeFigureOut">
              <a:rPr lang="en-US" smtClean="0"/>
              <a:pPr/>
              <a:t>3/14/2013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52AFF2E-C778-44AC-8F60-845CA832B20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DB8674-B5CE-4CD4-AF5E-30A7080E2004}"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AFF2E-C778-44AC-8F60-845CA832B20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DB8674-B5CE-4CD4-AF5E-30A7080E2004}" type="datetimeFigureOut">
              <a:rPr lang="en-US" smtClean="0"/>
              <a:pPr/>
              <a:t>3/14/2013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2AFF2E-C778-44AC-8F60-845CA832B20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DB8674-B5CE-4CD4-AF5E-30A7080E2004}" type="datetimeFigureOut">
              <a:rPr lang="en-US" smtClean="0"/>
              <a:pPr/>
              <a:t>3/14/2013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2AFF2E-C778-44AC-8F60-845CA832B20B}"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ADB8674-B5CE-4CD4-AF5E-30A7080E2004}" type="datetimeFigureOut">
              <a:rPr lang="en-US" smtClean="0"/>
              <a:pPr/>
              <a:t>3/14/2013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2AFF2E-C778-44AC-8F60-845CA832B2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B8674-B5CE-4CD4-AF5E-30A7080E2004}"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52AFF2E-C778-44AC-8F60-845CA832B20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B8674-B5CE-4CD4-AF5E-30A7080E2004}"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2AFF2E-C778-44AC-8F60-845CA832B20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ADB8674-B5CE-4CD4-AF5E-30A7080E2004}" type="datetimeFigureOut">
              <a:rPr lang="en-US" smtClean="0"/>
              <a:pPr/>
              <a:t>3/14/2013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52AFF2E-C778-44AC-8F60-845CA832B2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685800"/>
            <a:ext cx="8424936" cy="5040560"/>
          </a:xfrm>
        </p:spPr>
        <p:txBody>
          <a:bodyPr numCol="2">
            <a:noAutofit/>
          </a:bodyPr>
          <a:lstStyle/>
          <a:p>
            <a:pPr algn="ctr"/>
            <a:r>
              <a:rPr lang="en-US" sz="3200" dirty="0" smtClean="0"/>
              <a:t> Team Leader:</a:t>
            </a:r>
          </a:p>
          <a:p>
            <a:pPr algn="ctr"/>
            <a:r>
              <a:rPr lang="en-US" sz="3200" dirty="0" smtClean="0"/>
              <a:t>Jazmin Martin</a:t>
            </a:r>
          </a:p>
          <a:p>
            <a:pPr algn="ctr"/>
            <a:r>
              <a:rPr lang="en-US" sz="3200" dirty="0" smtClean="0"/>
              <a:t>Product Title:</a:t>
            </a:r>
          </a:p>
          <a:p>
            <a:pPr algn="ctr"/>
            <a:r>
              <a:rPr lang="en-US" sz="3200" dirty="0" smtClean="0"/>
              <a:t>My Coffee Benefits</a:t>
            </a:r>
          </a:p>
          <a:p>
            <a:pPr algn="ctr"/>
            <a:r>
              <a:rPr lang="en-US" sz="3200" dirty="0" smtClean="0"/>
              <a:t>“Spread the coffee!”</a:t>
            </a:r>
          </a:p>
        </p:txBody>
      </p:sp>
      <p:sp>
        <p:nvSpPr>
          <p:cNvPr id="2" name="Title 1"/>
          <p:cNvSpPr>
            <a:spLocks noGrp="1"/>
          </p:cNvSpPr>
          <p:nvPr>
            <p:ph type="title"/>
          </p:nvPr>
        </p:nvSpPr>
        <p:spPr>
          <a:xfrm>
            <a:off x="838200" y="332656"/>
            <a:ext cx="6530008" cy="1828800"/>
          </a:xfrm>
        </p:spPr>
        <p:txBody>
          <a:bodyPr>
            <a:normAutofit/>
          </a:bodyPr>
          <a:lstStyle/>
          <a:p>
            <a:pPr algn="ctr"/>
            <a:r>
              <a:rPr lang="en-US" dirty="0" smtClean="0"/>
              <a:t>Public Relations </a:t>
            </a:r>
            <a:r>
              <a:rPr lang="en-US" dirty="0"/>
              <a:t>C</a:t>
            </a:r>
            <a:r>
              <a:rPr lang="en-US" dirty="0" smtClean="0"/>
              <a:t>ampaign Project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52400"/>
            <a:ext cx="22098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800600"/>
            <a:ext cx="3048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400550"/>
            <a:ext cx="1914525"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 y="1905000"/>
            <a:ext cx="2495550"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6023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44085183"/>
              </p:ext>
            </p:extLst>
          </p:nvPr>
        </p:nvGraphicFramePr>
        <p:xfrm>
          <a:off x="323528" y="548680"/>
          <a:ext cx="5867400" cy="58531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half" idx="2"/>
          </p:nvPr>
        </p:nvSpPr>
        <p:spPr>
          <a:xfrm>
            <a:off x="6934200" y="1524000"/>
            <a:ext cx="2209800" cy="5562600"/>
          </a:xfrm>
        </p:spPr>
        <p:txBody>
          <a:bodyPr>
            <a:normAutofit/>
          </a:bodyPr>
          <a:lstStyle/>
          <a:p>
            <a:r>
              <a:rPr lang="en-US" sz="1800" dirty="0" smtClean="0">
                <a:solidFill>
                  <a:schemeClr val="tx1">
                    <a:lumMod val="95000"/>
                    <a:lumOff val="5000"/>
                  </a:schemeClr>
                </a:solidFill>
              </a:rPr>
              <a:t>The whole purpose of My Coffee Benefits is to earn money from buying or selling coffee .</a:t>
            </a:r>
          </a:p>
          <a:p>
            <a:r>
              <a:rPr lang="en-US" sz="1800" dirty="0" smtClean="0">
                <a:solidFill>
                  <a:schemeClr val="tx1">
                    <a:lumMod val="95000"/>
                    <a:lumOff val="5000"/>
                  </a:schemeClr>
                </a:solidFill>
              </a:rPr>
              <a:t>People interested in My Coffee Benefits should be unfamiliar with receiving cash for products they buy so they are interested enough in doing so with the program</a:t>
            </a:r>
            <a:endParaRPr lang="en-US" sz="1800" dirty="0">
              <a:solidFill>
                <a:schemeClr val="tx1">
                  <a:lumMod val="95000"/>
                  <a:lumOff val="5000"/>
                </a:schemeClr>
              </a:solidFill>
            </a:endParaRPr>
          </a:p>
        </p:txBody>
      </p:sp>
      <p:sp>
        <p:nvSpPr>
          <p:cNvPr id="4" name="Title 3"/>
          <p:cNvSpPr>
            <a:spLocks noGrp="1"/>
          </p:cNvSpPr>
          <p:nvPr>
            <p:ph type="title"/>
          </p:nvPr>
        </p:nvSpPr>
        <p:spPr>
          <a:xfrm>
            <a:off x="6804248" y="-243408"/>
            <a:ext cx="2683772" cy="1728192"/>
          </a:xfrm>
        </p:spPr>
        <p:txBody>
          <a:bodyPr/>
          <a:lstStyle/>
          <a:p>
            <a:r>
              <a:rPr lang="en-US" dirty="0" smtClean="0">
                <a:solidFill>
                  <a:schemeClr val="tx1">
                    <a:lumMod val="95000"/>
                    <a:lumOff val="5000"/>
                  </a:schemeClr>
                </a:solidFill>
              </a:rPr>
              <a:t>Have you ever received money in return for energy drinks?</a:t>
            </a:r>
            <a:endParaRPr lang="en-US" dirty="0">
              <a:solidFill>
                <a:schemeClr val="tx1">
                  <a:lumMod val="95000"/>
                  <a:lumOff val="5000"/>
                </a:schemeClr>
              </a:solidFill>
            </a:endParaRPr>
          </a:p>
        </p:txBody>
      </p:sp>
    </p:spTree>
    <p:extLst>
      <p:ext uri="{BB962C8B-B14F-4D97-AF65-F5344CB8AC3E}">
        <p14:creationId xmlns:p14="http://schemas.microsoft.com/office/powerpoint/2010/main" val="2648955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7010400" y="228600"/>
            <a:ext cx="2133600" cy="6629400"/>
          </a:xfrm>
        </p:spPr>
        <p:txBody>
          <a:bodyPr>
            <a:noAutofit/>
          </a:bodyPr>
          <a:lstStyle/>
          <a:p>
            <a:r>
              <a:rPr lang="en-US" sz="2000" dirty="0" smtClean="0"/>
              <a:t>Most of the people who </a:t>
            </a:r>
            <a:r>
              <a:rPr lang="en-US" sz="1800" dirty="0" smtClean="0"/>
              <a:t>filled out the survey don’t want to be an independent distributor. Using this information, I can consider the fact of using the program to teach people that becoming an independent distributor can be fun and rewarding if you dedicate the time, money and effort it takes to become s</a:t>
            </a:r>
            <a:r>
              <a:rPr lang="en-US" sz="2000" dirty="0" smtClean="0"/>
              <a:t>uccessful. </a:t>
            </a:r>
            <a:endParaRPr lang="en-US" sz="2000" dirty="0"/>
          </a:p>
        </p:txBody>
      </p:sp>
      <p:graphicFrame>
        <p:nvGraphicFramePr>
          <p:cNvPr id="4" name="Chart 3"/>
          <p:cNvGraphicFramePr/>
          <p:nvPr>
            <p:extLst>
              <p:ext uri="{D42A27DB-BD31-4B8C-83A1-F6EECF244321}">
                <p14:modId xmlns:p14="http://schemas.microsoft.com/office/powerpoint/2010/main" val="3261039797"/>
              </p:ext>
            </p:extLst>
          </p:nvPr>
        </p:nvGraphicFramePr>
        <p:xfrm>
          <a:off x="0" y="0"/>
          <a:ext cx="6912768"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5955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407893" cy="5334000"/>
          </a:xfrm>
        </p:spPr>
        <p:txBody>
          <a:bodyPr>
            <a:noAutofit/>
          </a:bodyPr>
          <a:lstStyle/>
          <a:p>
            <a:r>
              <a:rPr lang="en-US" sz="2400" dirty="0" smtClean="0"/>
              <a:t>People interested in My Coffee benefits are people who want money , time , and opportunity all in one . Most of these people are young in their late teen years or even fresh out of college  who want to learn about starting a business in independent distribution. These people are in school or have jobs and want more money than they receive. They are probably experienced in saving up since they probably get weekly pays. They live with family or play sports because My Coffee Benefits is for people who want to save time . They might have health issues or know someone with health issues which they will benefit from the program because they will sell and buy coffee. </a:t>
            </a:r>
            <a:endParaRPr lang="en-US" sz="2400" dirty="0"/>
          </a:p>
        </p:txBody>
      </p:sp>
      <p:sp>
        <p:nvSpPr>
          <p:cNvPr id="3" name="Title 2"/>
          <p:cNvSpPr>
            <a:spLocks noGrp="1"/>
          </p:cNvSpPr>
          <p:nvPr>
            <p:ph type="title"/>
          </p:nvPr>
        </p:nvSpPr>
        <p:spPr/>
        <p:txBody>
          <a:bodyPr/>
          <a:lstStyle/>
          <a:p>
            <a:r>
              <a:rPr lang="en-US" smtClean="0"/>
              <a:t>Conclusion</a:t>
            </a:r>
            <a:endParaRPr lang="en-US" dirty="0"/>
          </a:p>
        </p:txBody>
      </p:sp>
    </p:spTree>
    <p:extLst>
      <p:ext uri="{BB962C8B-B14F-4D97-AF65-F5344CB8AC3E}">
        <p14:creationId xmlns:p14="http://schemas.microsoft.com/office/powerpoint/2010/main" val="1267664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title"/>
          </p:nvPr>
        </p:nvSpPr>
        <p:spPr>
          <a:xfrm>
            <a:off x="152400" y="2286000"/>
            <a:ext cx="7620000" cy="1828800"/>
          </a:xfrm>
        </p:spPr>
        <p:txBody>
          <a:bodyPr/>
          <a:lstStyle/>
          <a:p>
            <a:r>
              <a:rPr lang="en-US" sz="7200" dirty="0" smtClean="0"/>
              <a:t>IM DONE NOW ;)</a:t>
            </a:r>
            <a:endParaRPr lang="en-US" sz="7200" dirty="0"/>
          </a:p>
        </p:txBody>
      </p:sp>
    </p:spTree>
    <p:extLst>
      <p:ext uri="{BB962C8B-B14F-4D97-AF65-F5344CB8AC3E}">
        <p14:creationId xmlns:p14="http://schemas.microsoft.com/office/powerpoint/2010/main" val="672284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0" y="1600200"/>
            <a:ext cx="8788893" cy="5410199"/>
          </a:xfrm>
        </p:spPr>
        <p:txBody>
          <a:bodyPr>
            <a:normAutofit/>
          </a:bodyPr>
          <a:lstStyle/>
          <a:p>
            <a:r>
              <a:rPr lang="en-US" dirty="0" smtClean="0"/>
              <a:t>My Coffee Benefits emphasizes on spreading the word about one of the world’s greatest little pleasures, coffee. The most important and, better yet, best part about getting  to be part of this business is that you get paid to sell and buy the coffee you, oh! So need! If your tired of being too busy with work to spend quality time with friends or family, My Coffee Benefits has you covered. All you need to do is sign up online , pick your choice of coffee that you want to get sent by mail and sell, sell, sell!</a:t>
            </a:r>
          </a:p>
          <a:p>
            <a:r>
              <a:rPr lang="en-US" dirty="0" smtClean="0"/>
              <a:t> I based my questions and analysis on a mostly teenage category due to the limited available people who completed the survey. Most of the people who completed the survey were students I know from school.</a:t>
            </a:r>
          </a:p>
          <a:p>
            <a:pPr>
              <a:buFont typeface="Arial" charset="0"/>
              <a:buChar char="•"/>
            </a:pPr>
            <a:r>
              <a:rPr lang="en-US" dirty="0" smtClean="0"/>
              <a:t>I used typed up surveys to conduct the questionnaire and provided given answers to facilitate the obtaining of results.</a:t>
            </a:r>
          </a:p>
          <a:p>
            <a:pPr>
              <a:buFont typeface="Arial" charset="0"/>
              <a:buChar char="•"/>
            </a:pPr>
            <a:endParaRPr lang="en-US" dirty="0"/>
          </a:p>
        </p:txBody>
      </p:sp>
      <p:sp>
        <p:nvSpPr>
          <p:cNvPr id="10" name="Title 9"/>
          <p:cNvSpPr>
            <a:spLocks noGrp="1"/>
          </p:cNvSpPr>
          <p:nvPr>
            <p:ph type="title"/>
          </p:nvPr>
        </p:nvSpPr>
        <p:spPr/>
        <p:txBody>
          <a:bodyPr/>
          <a:lstStyle/>
          <a:p>
            <a:r>
              <a:rPr lang="en-US" sz="4800" dirty="0"/>
              <a:t>I</a:t>
            </a:r>
            <a:r>
              <a:rPr lang="en-US" sz="4800" dirty="0" smtClean="0"/>
              <a:t>ntroduction</a:t>
            </a:r>
            <a:endParaRPr lang="en-US" sz="4800" dirty="0"/>
          </a:p>
        </p:txBody>
      </p:sp>
    </p:spTree>
    <p:extLst>
      <p:ext uri="{BB962C8B-B14F-4D97-AF65-F5344CB8AC3E}">
        <p14:creationId xmlns:p14="http://schemas.microsoft.com/office/powerpoint/2010/main" val="211943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916892993"/>
              </p:ext>
            </p:extLst>
          </p:nvPr>
        </p:nvGraphicFramePr>
        <p:xfrm>
          <a:off x="395536" y="620688"/>
          <a:ext cx="5867400" cy="585311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half" idx="2"/>
          </p:nvPr>
        </p:nvSpPr>
        <p:spPr>
          <a:xfrm>
            <a:off x="6228184" y="260648"/>
            <a:ext cx="2753472" cy="6120680"/>
          </a:xfrm>
        </p:spPr>
        <p:txBody>
          <a:bodyPr>
            <a:noAutofit/>
          </a:bodyPr>
          <a:lstStyle/>
          <a:p>
            <a:r>
              <a:rPr lang="en-US" sz="2400" dirty="0" smtClean="0">
                <a:solidFill>
                  <a:schemeClr val="tx2">
                    <a:lumMod val="50000"/>
                  </a:schemeClr>
                </a:solidFill>
              </a:rPr>
              <a:t>It is important to know who is interested in the product and knowing how the advertising should be done to appeal to certain groups of people. According to the survey , there was a same amount in both girls and boys who completed the survey.</a:t>
            </a:r>
            <a:endParaRPr lang="en-US" sz="2400" dirty="0">
              <a:solidFill>
                <a:schemeClr val="tx2">
                  <a:lumMod val="50000"/>
                </a:schemeClr>
              </a:solidFill>
            </a:endParaRPr>
          </a:p>
        </p:txBody>
      </p:sp>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4108759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802281381"/>
              </p:ext>
            </p:extLst>
          </p:nvPr>
        </p:nvGraphicFramePr>
        <p:xfrm>
          <a:off x="467544" y="332656"/>
          <a:ext cx="5867400" cy="58531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half" idx="2"/>
          </p:nvPr>
        </p:nvSpPr>
        <p:spPr>
          <a:xfrm>
            <a:off x="6732240" y="188640"/>
            <a:ext cx="2304256" cy="6336704"/>
          </a:xfrm>
        </p:spPr>
        <p:txBody>
          <a:bodyPr>
            <a:normAutofit fontScale="85000" lnSpcReduction="10000"/>
          </a:bodyPr>
          <a:lstStyle/>
          <a:p>
            <a:r>
              <a:rPr lang="en-US" sz="2000" dirty="0" smtClean="0">
                <a:solidFill>
                  <a:schemeClr val="tx1">
                    <a:lumMod val="65000"/>
                    <a:lumOff val="35000"/>
                  </a:schemeClr>
                </a:solidFill>
              </a:rPr>
              <a:t>People in the ages of 13-18 were the main survey completers. This means my product has to charm teenagers although the product was designed for older ages. 18-25. The younger audience should be motivated to make money because they don’t usually have it at hand . A young person who could be interested in the program might be getting an allowance instead of getting a weekly pay.</a:t>
            </a:r>
          </a:p>
          <a:p>
            <a:endParaRPr lang="en-US" sz="2000" dirty="0">
              <a:solidFill>
                <a:schemeClr val="tx1">
                  <a:lumMod val="65000"/>
                  <a:lumOff val="35000"/>
                </a:schemeClr>
              </a:solidFill>
            </a:endParaRPr>
          </a:p>
        </p:txBody>
      </p:sp>
    </p:spTree>
    <p:extLst>
      <p:ext uri="{BB962C8B-B14F-4D97-AF65-F5344CB8AC3E}">
        <p14:creationId xmlns:p14="http://schemas.microsoft.com/office/powerpoint/2010/main" val="1818915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55945929"/>
              </p:ext>
            </p:extLst>
          </p:nvPr>
        </p:nvGraphicFramePr>
        <p:xfrm>
          <a:off x="609600" y="304800"/>
          <a:ext cx="5867400" cy="585311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half" idx="2"/>
          </p:nvPr>
        </p:nvSpPr>
        <p:spPr>
          <a:xfrm>
            <a:off x="6948264" y="1412776"/>
            <a:ext cx="2195736" cy="4824536"/>
          </a:xfrm>
        </p:spPr>
        <p:txBody>
          <a:bodyPr>
            <a:noAutofit/>
          </a:bodyPr>
          <a:lstStyle/>
          <a:p>
            <a:r>
              <a:rPr lang="en-US" sz="1800" dirty="0" smtClean="0"/>
              <a:t>No one who completed the surveys selected the unemployed choice but if you count some students who might be younger than 16 without jobs they apply. My audience should be unemployed or in school. For example , a high school student who's looking for money to pay for college.</a:t>
            </a:r>
            <a:endParaRPr lang="en-US" sz="1800" dirty="0"/>
          </a:p>
        </p:txBody>
      </p:sp>
      <p:sp>
        <p:nvSpPr>
          <p:cNvPr id="4" name="Title 3"/>
          <p:cNvSpPr>
            <a:spLocks noGrp="1"/>
          </p:cNvSpPr>
          <p:nvPr>
            <p:ph type="title"/>
          </p:nvPr>
        </p:nvSpPr>
        <p:spPr>
          <a:xfrm>
            <a:off x="7164288" y="-243408"/>
            <a:ext cx="1675660" cy="1673352"/>
          </a:xfrm>
        </p:spPr>
        <p:txBody>
          <a:bodyPr/>
          <a:lstStyle/>
          <a:p>
            <a:r>
              <a:rPr lang="en-US" dirty="0" smtClean="0"/>
              <a:t>What is your current position?</a:t>
            </a:r>
            <a:endParaRPr lang="en-US" dirty="0"/>
          </a:p>
        </p:txBody>
      </p:sp>
    </p:spTree>
    <p:extLst>
      <p:ext uri="{BB962C8B-B14F-4D97-AF65-F5344CB8AC3E}">
        <p14:creationId xmlns:p14="http://schemas.microsoft.com/office/powerpoint/2010/main" val="3916097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extLst>
              <p:ext uri="{D42A27DB-BD31-4B8C-83A1-F6EECF244321}">
                <p14:modId xmlns:p14="http://schemas.microsoft.com/office/powerpoint/2010/main" val="2145211666"/>
              </p:ext>
            </p:extLst>
          </p:nvPr>
        </p:nvGraphicFramePr>
        <p:xfrm>
          <a:off x="107504" y="116632"/>
          <a:ext cx="6705600" cy="6553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half" idx="2"/>
          </p:nvPr>
        </p:nvSpPr>
        <p:spPr>
          <a:xfrm>
            <a:off x="6876256" y="548680"/>
            <a:ext cx="2088232" cy="6120680"/>
          </a:xfrm>
        </p:spPr>
        <p:txBody>
          <a:bodyPr>
            <a:normAutofit/>
          </a:bodyPr>
          <a:lstStyle/>
          <a:p>
            <a:endParaRPr lang="en-US" dirty="0" smtClean="0"/>
          </a:p>
          <a:p>
            <a:r>
              <a:rPr lang="en-US" sz="1800" dirty="0" smtClean="0"/>
              <a:t>People who work at home are looking for ways to do what they love and make money at the same time.</a:t>
            </a:r>
          </a:p>
          <a:p>
            <a:r>
              <a:rPr lang="en-US" sz="1800" dirty="0" smtClean="0"/>
              <a:t>People who are interested in the organization should be busy and looking for quality time with the family, friends, exercise or other types of preferred activities. </a:t>
            </a:r>
            <a:endParaRPr lang="en-US" sz="1800" dirty="0"/>
          </a:p>
        </p:txBody>
      </p:sp>
      <p:sp>
        <p:nvSpPr>
          <p:cNvPr id="4" name="Title 3"/>
          <p:cNvSpPr>
            <a:spLocks noGrp="1"/>
          </p:cNvSpPr>
          <p:nvPr>
            <p:ph type="title"/>
          </p:nvPr>
        </p:nvSpPr>
        <p:spPr>
          <a:xfrm>
            <a:off x="6804248" y="-836676"/>
            <a:ext cx="2449760" cy="1673352"/>
          </a:xfrm>
        </p:spPr>
        <p:txBody>
          <a:bodyPr/>
          <a:lstStyle/>
          <a:p>
            <a:r>
              <a:rPr lang="en-US" dirty="0" smtClean="0"/>
              <a:t>Do you work at home?</a:t>
            </a:r>
            <a:endParaRPr lang="en-US" dirty="0"/>
          </a:p>
        </p:txBody>
      </p:sp>
    </p:spTree>
    <p:extLst>
      <p:ext uri="{BB962C8B-B14F-4D97-AF65-F5344CB8AC3E}">
        <p14:creationId xmlns:p14="http://schemas.microsoft.com/office/powerpoint/2010/main" val="1621628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extLst>
              <p:ext uri="{D42A27DB-BD31-4B8C-83A1-F6EECF244321}">
                <p14:modId xmlns:p14="http://schemas.microsoft.com/office/powerpoint/2010/main" val="2725989241"/>
              </p:ext>
            </p:extLst>
          </p:nvPr>
        </p:nvGraphicFramePr>
        <p:xfrm>
          <a:off x="152400" y="152400"/>
          <a:ext cx="6705600" cy="6553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half" idx="2"/>
          </p:nvPr>
        </p:nvSpPr>
        <p:spPr>
          <a:xfrm>
            <a:off x="6804248" y="1340768"/>
            <a:ext cx="2180456" cy="5328592"/>
          </a:xfrm>
        </p:spPr>
        <p:txBody>
          <a:bodyPr>
            <a:normAutofit lnSpcReduction="10000"/>
          </a:bodyPr>
          <a:lstStyle/>
          <a:p>
            <a:r>
              <a:rPr lang="en-US" sz="1800" dirty="0" smtClean="0"/>
              <a:t>Part of being in the business involves having access to the internet due to being able to order specific products and enlist people under your name so you can collect points or money. This also applies to the working at home part because if you have a computer at home you have a job with this program.</a:t>
            </a:r>
            <a:endParaRPr lang="en-US" sz="1800" dirty="0"/>
          </a:p>
        </p:txBody>
      </p:sp>
      <p:sp>
        <p:nvSpPr>
          <p:cNvPr id="4" name="Title 3"/>
          <p:cNvSpPr>
            <a:spLocks noGrp="1"/>
          </p:cNvSpPr>
          <p:nvPr>
            <p:ph type="title"/>
          </p:nvPr>
        </p:nvSpPr>
        <p:spPr>
          <a:xfrm>
            <a:off x="6948264" y="0"/>
            <a:ext cx="2899048" cy="1456584"/>
          </a:xfrm>
        </p:spPr>
        <p:txBody>
          <a:bodyPr/>
          <a:lstStyle/>
          <a:p>
            <a:r>
              <a:rPr lang="en-US" dirty="0" smtClean="0"/>
              <a:t>Do you have access to the internet or a computer?</a:t>
            </a:r>
            <a:endParaRPr lang="en-US" dirty="0"/>
          </a:p>
        </p:txBody>
      </p:sp>
    </p:spTree>
    <p:extLst>
      <p:ext uri="{BB962C8B-B14F-4D97-AF65-F5344CB8AC3E}">
        <p14:creationId xmlns:p14="http://schemas.microsoft.com/office/powerpoint/2010/main" val="2100075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72" y="-459432"/>
            <a:ext cx="2123728" cy="1673352"/>
          </a:xfrm>
        </p:spPr>
        <p:txBody>
          <a:bodyPr/>
          <a:lstStyle/>
          <a:p>
            <a:r>
              <a:rPr lang="en-US" dirty="0" smtClean="0"/>
              <a:t>How often do you drink coffee?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224535"/>
              </p:ext>
            </p:extLst>
          </p:nvPr>
        </p:nvGraphicFramePr>
        <p:xfrm>
          <a:off x="609600" y="304800"/>
          <a:ext cx="5867400" cy="585311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half" idx="2"/>
          </p:nvPr>
        </p:nvSpPr>
        <p:spPr>
          <a:xfrm>
            <a:off x="6934200" y="1196752"/>
            <a:ext cx="2057400" cy="5661248"/>
          </a:xfrm>
        </p:spPr>
        <p:txBody>
          <a:bodyPr>
            <a:normAutofit lnSpcReduction="10000"/>
          </a:bodyPr>
          <a:lstStyle/>
          <a:p>
            <a:r>
              <a:rPr lang="en-US" sz="1800" dirty="0" smtClean="0"/>
              <a:t>In total, if you add all the percentages except the people who never drink coffee,27% more people drink coffee than those who don’t.</a:t>
            </a:r>
          </a:p>
          <a:p>
            <a:r>
              <a:rPr lang="en-US" sz="1800" dirty="0" smtClean="0"/>
              <a:t>People who are interested in the coffee selling biz should at least drink coffee so they can sell it easier when they describe how good it is. </a:t>
            </a:r>
            <a:endParaRPr lang="en-US" sz="1800" dirty="0"/>
          </a:p>
        </p:txBody>
      </p:sp>
    </p:spTree>
    <p:extLst>
      <p:ext uri="{BB962C8B-B14F-4D97-AF65-F5344CB8AC3E}">
        <p14:creationId xmlns:p14="http://schemas.microsoft.com/office/powerpoint/2010/main" val="154860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30628082"/>
              </p:ext>
            </p:extLst>
          </p:nvPr>
        </p:nvGraphicFramePr>
        <p:xfrm>
          <a:off x="609600" y="304800"/>
          <a:ext cx="5867400" cy="5853113"/>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p:cNvSpPr>
            <a:spLocks noGrp="1"/>
          </p:cNvSpPr>
          <p:nvPr>
            <p:ph type="body" sz="half" idx="2"/>
          </p:nvPr>
        </p:nvSpPr>
        <p:spPr>
          <a:xfrm>
            <a:off x="7010400" y="1219200"/>
            <a:ext cx="1978152" cy="5638800"/>
          </a:xfrm>
        </p:spPr>
        <p:txBody>
          <a:bodyPr>
            <a:normAutofit/>
          </a:bodyPr>
          <a:lstStyle/>
          <a:p>
            <a:r>
              <a:rPr lang="en-US" sz="1800" dirty="0" smtClean="0"/>
              <a:t>Half of the people who answered the survey enjoy sold is  drinking energy drinks. </a:t>
            </a:r>
          </a:p>
          <a:p>
            <a:r>
              <a:rPr lang="en-US" sz="1800" dirty="0" smtClean="0"/>
              <a:t>This information is helpful to know because the product being sold is not just for healthy life seeking people but for those who also want their energy to last.</a:t>
            </a:r>
            <a:endParaRPr lang="en-US" sz="1800" dirty="0"/>
          </a:p>
        </p:txBody>
      </p:sp>
      <p:sp>
        <p:nvSpPr>
          <p:cNvPr id="4" name="Title 3"/>
          <p:cNvSpPr>
            <a:spLocks noGrp="1"/>
          </p:cNvSpPr>
          <p:nvPr>
            <p:ph type="title"/>
          </p:nvPr>
        </p:nvSpPr>
        <p:spPr>
          <a:xfrm>
            <a:off x="7090388" y="-533400"/>
            <a:ext cx="2053612" cy="1673352"/>
          </a:xfrm>
        </p:spPr>
        <p:txBody>
          <a:bodyPr/>
          <a:lstStyle/>
          <a:p>
            <a:r>
              <a:rPr lang="en-US" dirty="0" smtClean="0"/>
              <a:t>Do you drink any energy drinks?</a:t>
            </a:r>
            <a:endParaRPr lang="en-US" dirty="0"/>
          </a:p>
        </p:txBody>
      </p:sp>
    </p:spTree>
    <p:extLst>
      <p:ext uri="{BB962C8B-B14F-4D97-AF65-F5344CB8AC3E}">
        <p14:creationId xmlns:p14="http://schemas.microsoft.com/office/powerpoint/2010/main" val="4256568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Grid</Template>
  <TotalTime>850</TotalTime>
  <Words>906</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Public Relations Campaign Project</vt:lpstr>
      <vt:lpstr>Introduction</vt:lpstr>
      <vt:lpstr> </vt:lpstr>
      <vt:lpstr>PowerPoint Presentation</vt:lpstr>
      <vt:lpstr>What is your current position?</vt:lpstr>
      <vt:lpstr>Do you work at home?</vt:lpstr>
      <vt:lpstr>Do you have access to the internet or a computer?</vt:lpstr>
      <vt:lpstr>How often do you drink coffee?</vt:lpstr>
      <vt:lpstr>Do you drink any energy drinks?</vt:lpstr>
      <vt:lpstr>Have you ever received money in return for energy drinks?</vt:lpstr>
      <vt:lpstr>PowerPoint Presentation</vt:lpstr>
      <vt:lpstr>Conclusion</vt:lpstr>
      <vt:lpstr>IM DONE NOW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relations campaign project</dc:title>
  <dc:creator>samuel</dc:creator>
  <cp:lastModifiedBy>Jazmin Martin</cp:lastModifiedBy>
  <cp:revision>66</cp:revision>
  <dcterms:created xsi:type="dcterms:W3CDTF">2013-02-12T01:34:45Z</dcterms:created>
  <dcterms:modified xsi:type="dcterms:W3CDTF">2013-03-14T17:32:05Z</dcterms:modified>
</cp:coreProperties>
</file>